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50" r:id="rId2"/>
    <p:sldId id="530" r:id="rId3"/>
    <p:sldId id="531" r:id="rId4"/>
    <p:sldId id="532" r:id="rId5"/>
    <p:sldId id="956" r:id="rId6"/>
    <p:sldId id="534" r:id="rId7"/>
    <p:sldId id="533" r:id="rId8"/>
    <p:sldId id="535" r:id="rId9"/>
    <p:sldId id="515" r:id="rId10"/>
    <p:sldId id="509" r:id="rId11"/>
    <p:sldId id="510" r:id="rId12"/>
    <p:sldId id="499" r:id="rId13"/>
    <p:sldId id="514" r:id="rId14"/>
    <p:sldId id="519" r:id="rId15"/>
    <p:sldId id="508" r:id="rId16"/>
    <p:sldId id="516" r:id="rId17"/>
    <p:sldId id="518" r:id="rId18"/>
    <p:sldId id="501" r:id="rId19"/>
    <p:sldId id="513" r:id="rId20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ycja Starzec" initials="PS" lastIdx="22" clrIdx="0">
    <p:extLst>
      <p:ext uri="{19B8F6BF-5375-455C-9EA6-DF929625EA0E}">
        <p15:presenceInfo xmlns:p15="http://schemas.microsoft.com/office/powerpoint/2012/main" userId="S-1-5-21-2300442269-1057735131-3559757563-1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9A3"/>
    <a:srgbClr val="FF3300"/>
    <a:srgbClr val="DE816E"/>
    <a:srgbClr val="C5141D"/>
    <a:srgbClr val="CC0000"/>
    <a:srgbClr val="E1D8C9"/>
    <a:srgbClr val="E58B67"/>
    <a:srgbClr val="525252"/>
    <a:srgbClr val="3737C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326" autoAdjust="0"/>
  </p:normalViewPr>
  <p:slideViewPr>
    <p:cSldViewPr snapToGrid="0">
      <p:cViewPr varScale="1">
        <p:scale>
          <a:sx n="98" d="100"/>
          <a:sy n="98" d="100"/>
        </p:scale>
        <p:origin x="3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wm.local\nas_rf\RF_nowy\RF.EFRR\FINANSE\Alokacja_porownanie_2021-01-22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dane!$B$3</c:f>
              <c:strCache>
                <c:ptCount val="1"/>
                <c:pt idx="0">
                  <c:v>Alokacja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E-45CF-94FE-FC514B43713B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E-45CF-94FE-FC514B43713B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3E-45CF-94FE-FC514B43713B}"/>
              </c:ext>
            </c:extLst>
          </c:dPt>
          <c:dLbls>
            <c:dLbl>
              <c:idx val="2"/>
              <c:layout>
                <c:manualLayout>
                  <c:x val="8.8868155577584707E-3"/>
                  <c:y val="-1.0817993645493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E-45CF-94FE-FC514B4371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dane!$A$4:$A$19</c:f>
              <c:strCache>
                <c:ptCount val="16"/>
                <c:pt idx="0">
                  <c:v>śląskie</c:v>
                </c:pt>
                <c:pt idx="1">
                  <c:v>lubelskie</c:v>
                </c:pt>
                <c:pt idx="2">
                  <c:v>mazowieckie</c:v>
                </c:pt>
                <c:pt idx="3">
                  <c:v>podkarpackie</c:v>
                </c:pt>
                <c:pt idx="4">
                  <c:v>łódzkie</c:v>
                </c:pt>
                <c:pt idx="5">
                  <c:v>małopolskie</c:v>
                </c:pt>
                <c:pt idx="6">
                  <c:v>kujawsko-pomorskie</c:v>
                </c:pt>
                <c:pt idx="7">
                  <c:v>zachodniopomorskie</c:v>
                </c:pt>
                <c:pt idx="8">
                  <c:v>warmińsko-mazurskie</c:v>
                </c:pt>
                <c:pt idx="9">
                  <c:v>pomorskie</c:v>
                </c:pt>
                <c:pt idx="10">
                  <c:v>świętokrzyskie</c:v>
                </c:pt>
                <c:pt idx="11">
                  <c:v>wielkopolskie</c:v>
                </c:pt>
                <c:pt idx="12">
                  <c:v>podlaskie</c:v>
                </c:pt>
                <c:pt idx="13">
                  <c:v>dolnośląskie</c:v>
                </c:pt>
                <c:pt idx="14">
                  <c:v>opolskie</c:v>
                </c:pt>
                <c:pt idx="15">
                  <c:v>lubuskie</c:v>
                </c:pt>
              </c:strCache>
            </c:strRef>
          </c:cat>
          <c:val>
            <c:numRef>
              <c:f>dane!$B$4:$B$19</c:f>
              <c:numCache>
                <c:formatCode>#,##0</c:formatCode>
                <c:ptCount val="16"/>
                <c:pt idx="0">
                  <c:v>2365000000</c:v>
                </c:pt>
                <c:pt idx="1">
                  <c:v>1768000000</c:v>
                </c:pt>
                <c:pt idx="2">
                  <c:v>1669000000</c:v>
                </c:pt>
                <c:pt idx="3">
                  <c:v>1660000000</c:v>
                </c:pt>
                <c:pt idx="4">
                  <c:v>1631000000</c:v>
                </c:pt>
                <c:pt idx="5">
                  <c:v>1541000000</c:v>
                </c:pt>
                <c:pt idx="6">
                  <c:v>1475000000</c:v>
                </c:pt>
                <c:pt idx="7">
                  <c:v>1311000000</c:v>
                </c:pt>
                <c:pt idx="8">
                  <c:v>1228000000</c:v>
                </c:pt>
                <c:pt idx="9">
                  <c:v>1129000000</c:v>
                </c:pt>
                <c:pt idx="10">
                  <c:v>1106000000</c:v>
                </c:pt>
                <c:pt idx="11">
                  <c:v>1070000000</c:v>
                </c:pt>
                <c:pt idx="12">
                  <c:v>992000000</c:v>
                </c:pt>
                <c:pt idx="13">
                  <c:v>870000000</c:v>
                </c:pt>
                <c:pt idx="14">
                  <c:v>763000000</c:v>
                </c:pt>
                <c:pt idx="15">
                  <c:v>737000000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3E-45CF-94FE-FC514B437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37"/>
        <c:axId val="990501423"/>
        <c:axId val="1019830639"/>
      </c:barChart>
      <c:catAx>
        <c:axId val="99050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830639"/>
        <c:crosses val="autoZero"/>
        <c:auto val="1"/>
        <c:lblAlgn val="ctr"/>
        <c:lblOffset val="100"/>
        <c:noMultiLvlLbl val="0"/>
      </c:catAx>
      <c:valAx>
        <c:axId val="101983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\ ###,##0\ [$EUR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050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6967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CAEE5F2C-A245-4622-9E85-AA63EA07594A}" type="datetimeFigureOut">
              <a:rPr lang="pl-PL" smtClean="0"/>
              <a:t>10.02.2021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431258"/>
            <a:ext cx="2946400" cy="496967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31258"/>
            <a:ext cx="2946400" cy="496967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18EA90EE-77AA-4B7F-BA8A-1FCD51E2BF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108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313D4062-9568-4375-9019-74F420A74012}" type="datetimeFigureOut">
              <a:rPr lang="pl-PL" smtClean="0"/>
              <a:t>10.02.2021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63"/>
            <a:ext cx="5438140" cy="3909239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103"/>
            <a:ext cx="2945659" cy="49813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30103"/>
            <a:ext cx="2945659" cy="49813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2213993-7647-474D-9D1A-2DFA9ACA4FB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3814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>
            <a:extLst>
              <a:ext uri="{FF2B5EF4-FFF2-40B4-BE49-F238E27FC236}">
                <a16:creationId xmlns:a16="http://schemas.microsoft.com/office/drawing/2014/main" id="{3F7AE382-EFDD-41C8-82D5-7DA11F7DB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>
            <a:extLst>
              <a:ext uri="{FF2B5EF4-FFF2-40B4-BE49-F238E27FC236}">
                <a16:creationId xmlns:a16="http://schemas.microsoft.com/office/drawing/2014/main" id="{D41A4F57-EC3F-40F3-A062-31FE71845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2532" name="Symbol zastępczy numeru slajdu 3">
            <a:extLst>
              <a:ext uri="{FF2B5EF4-FFF2-40B4-BE49-F238E27FC236}">
                <a16:creationId xmlns:a16="http://schemas.microsoft.com/office/drawing/2014/main" id="{4D36ACFC-5D00-46EE-BB15-56E8BAC8F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7F18C3-1EC8-4E9D-81AE-09B66D8B5B89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13993-7647-474D-9D1A-2DFA9ACA4FBB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2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13993-7647-474D-9D1A-2DFA9ACA4FBB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5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13993-7647-474D-9D1A-2DFA9ACA4FBB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600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284-3295-4190-9298-28C42C3FD421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7721473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C8D-7B19-4ED1-ADED-D3198B9F7848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701381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D027-A232-46A6-B6F8-A4E3317B22A7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639620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1191-6D8C-4CA9-954E-F83084E1E170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537200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9570-992D-4448-B46D-B8D179FB3028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182404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C5F4-94F9-4ED0-92AE-D58D957FF219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9707654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E6DB-0901-450C-AA1E-7CEC0E35E86A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965014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8DCF-B247-42EB-A0EA-FCBDB47707B5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904959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3CC4-EF42-4D5F-8FCD-7DCC3B9C2D1C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0611199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DD1-3F22-4108-A6C7-7CC1C1E03148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244112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1609-0847-4DB1-BD40-5DAFA4FA8937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9178393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alt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8A8D-7C11-46D7-B896-EC413A7C8317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4970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pl/obszary-tematyczne/rachunki-narodowe/rachunki-regionalne/wstepne-szacunki-produktu-krajowego-brutto-w-przekroju-regionow-w-2019-roku,8,3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-334978" y="2299578"/>
            <a:ext cx="9886383" cy="2716041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SKUTKI PODZIAŁU WOJEWÓDZTWA  </a:t>
            </a:r>
            <a:b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DLA MAZOWIECKIEJ WSPÓLNOTY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1</a:t>
            </a:fld>
            <a:endParaRPr lang="pl-PL" alt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067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28381"/>
          <a:stretch/>
        </p:blipFill>
        <p:spPr>
          <a:xfrm>
            <a:off x="1963023" y="1431243"/>
            <a:ext cx="5182798" cy="5027054"/>
          </a:xfrm>
          <a:prstGeom prst="rect">
            <a:avLst/>
          </a:prstGeom>
        </p:spPr>
      </p:pic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Warszawa 2019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6447531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7280" y="961181"/>
            <a:ext cx="8203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pl-PL" sz="2800" b="1" dirty="0">
                <a:latin typeface="Arial" panose="020B0604020202020204" pitchFamily="34" charset="0"/>
              </a:rPr>
              <a:t>Podmioty gospodarcze na Mazowszu w 2019 r.</a:t>
            </a:r>
          </a:p>
        </p:txBody>
      </p:sp>
      <p:sp>
        <p:nvSpPr>
          <p:cNvPr id="31" name="Prostokąt 2">
            <a:extLst>
              <a:ext uri="{FF2B5EF4-FFF2-40B4-BE49-F238E27FC236}">
                <a16:creationId xmlns:a16="http://schemas.microsoft.com/office/drawing/2014/main" id="{E6391A75-2C3B-4719-A65F-37F14DAE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8" y="6469063"/>
            <a:ext cx="54757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hangingPunct="0">
              <a:spcBef>
                <a:spcPct val="0"/>
              </a:spcBef>
              <a:buNone/>
              <a:defRPr/>
            </a:pPr>
            <a:r>
              <a:rPr kumimoji="0" lang="pl-PL" alt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Źródło:  </a:t>
            </a:r>
            <a:r>
              <a:rPr lang="pl-PL" altLang="pl-PL" sz="1000" b="1" i="1" kern="0" dirty="0">
                <a:solidFill>
                  <a:srgbClr val="FFFFFF"/>
                </a:solidFill>
              </a:rPr>
              <a:t>BDL GUS</a:t>
            </a:r>
            <a:endParaRPr kumimoji="0" lang="pl-PL" altLang="pl-PL" sz="1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50435" y="4383872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Mazowiecki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Regionalny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859821" y="2182459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Warszawski 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Stołeczny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76 %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9792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10</a:t>
            </a:fld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874594" y="230770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205 367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098399" y="26287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994075" y="363664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649 090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4217880" y="39576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</a:p>
        </p:txBody>
      </p:sp>
    </p:spTree>
    <p:extLst>
      <p:ext uri="{BB962C8B-B14F-4D97-AF65-F5344CB8AC3E}">
        <p14:creationId xmlns:p14="http://schemas.microsoft.com/office/powerpoint/2010/main" val="686978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Warszawa 2019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6447531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Prostokąt 2">
            <a:extLst>
              <a:ext uri="{FF2B5EF4-FFF2-40B4-BE49-F238E27FC236}">
                <a16:creationId xmlns:a16="http://schemas.microsoft.com/office/drawing/2014/main" id="{E6391A75-2C3B-4719-A65F-37F14DAE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8" y="6469063"/>
            <a:ext cx="5475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hangingPunct="0">
              <a:spcBef>
                <a:spcPct val="0"/>
              </a:spcBef>
              <a:buNone/>
              <a:defRPr/>
            </a:pPr>
            <a:r>
              <a:rPr kumimoji="0" lang="pl-PL" altLang="pl-PL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Źródło:  </a:t>
            </a:r>
            <a:r>
              <a:rPr lang="pl-PL" altLang="pl-PL" sz="900" b="1" i="1" kern="0" dirty="0">
                <a:solidFill>
                  <a:srgbClr val="FFFFFF"/>
                </a:solidFill>
              </a:rPr>
              <a:t>Departament Cyfryzacji, Geodezji i Kartografii na podstawie danych Departamentu Budżetu i Finansów Urzędu Marszałkowskiego Województwa Mazowieckiego w Warszawie</a:t>
            </a:r>
            <a:endParaRPr kumimoji="0" lang="pl-PL" altLang="pl-PL" sz="9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5" name="Obraz 24" descr="Dochody powiatu z CIT (w złotówkach):&#10;ciechanowski  - 7015107;&#10;mławski  - 14662901;&#10;płoński  - 4558861;&#10;pułtuski  - 1489833;&#10;żuromiński  - 683204;&#10;m. st. Warszawa - 1773020384;&#10;m. Ostrołęka - 14087989;&#10;makowski  - 1712572;&#10;ostrołęcki  - 1119668;&#10;ostrowski  - 3745288;&#10;przasnyski  - 2517900;&#10;wyszkowski  - 3694670;&#10;gostyniński  - 1722529;&#10;m. Płock - 164753910;&#10;płocki  - 5204611;&#10;sierpecki  - 3382781;&#10;białobrzeski  - 1044564;&#10;kozienicki  - 8469341;&#10;lipski  - 715056;&#10;m. Radom - 29513729;&#10;przysuski  - 967630;&#10;radomski  - 3340663;&#10;szydłowiecki  - 567927;&#10;zwoleński  - 650200;&#10;garwoliński  - 5823971;&#10;łosicki  - 1487390;&#10;m. Siedlce - 9704598;&#10;siedlecki  - 4109025;&#10;sokołowski  - 3442725;&#10;węgrowski  - 2571721;&#10;legionowski  - 8481502;&#10;miński  - 8685625;&#10;otwocki  - 9310276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2"/>
          <a:stretch/>
        </p:blipFill>
        <p:spPr>
          <a:xfrm>
            <a:off x="323850" y="1329959"/>
            <a:ext cx="4840333" cy="5057160"/>
          </a:xfrm>
          <a:prstGeom prst="rect">
            <a:avLst/>
          </a:prstGeom>
        </p:spPr>
      </p:pic>
      <p:sp>
        <p:nvSpPr>
          <p:cNvPr id="26" name="Prostokąt 21">
            <a:extLst>
              <a:ext uri="{FF2B5EF4-FFF2-40B4-BE49-F238E27FC236}">
                <a16:creationId xmlns:a16="http://schemas.microsoft.com/office/drawing/2014/main" id="{740411A9-ADC0-494B-8979-F421C1AD2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50" y="785207"/>
            <a:ext cx="6332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sz="2800" b="1" dirty="0"/>
              <a:t>Dochody z CIT w 2019 r.</a:t>
            </a:r>
            <a:endParaRPr lang="pl-PL" altLang="pl-PL" sz="28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Obraz 26" descr="Dochody powiatu z CIT (w złotówkach):&#10;ciechanowski  - 7015107;&#10;mławski  - 14662901;&#10;płoński  - 4558861;&#10;pułtuski  - 1489833;&#10;żuromiński  - 683204;&#10;m. st. Warszawa - 1773020384;&#10;m. Ostrołęka - 14087989;&#10;makowski  - 1712572;&#10;ostrołęcki  - 1119668;&#10;ostrowski  - 3745288;&#10;przasnyski  - 2517900;&#10;wyszkowski  - 3694670;&#10;gostyniński  - 1722529;&#10;m. Płock - 164753910;&#10;płocki  - 5204611;&#10;sierpecki  - 3382781;&#10;białobrzeski  - 1044564;&#10;kozienicki  - 8469341;&#10;lipski  - 715056;&#10;m. Radom - 29513729;&#10;przysuski  - 967630;&#10;radomski  - 3340663;&#10;szydłowiecki  - 567927;&#10;zwoleński  - 650200;&#10;garwoliński  - 5823971;&#10;łosicki  - 1487390;&#10;m. Siedlce - 9704598;&#10;siedlecki  - 4109025;&#10;sokołowski  - 3442725;&#10;węgrowski  - 2571721;&#10;legionowski  - 8481502;&#10;miński  - 8685625;&#10;otwocki  - 9310276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07" r="65830" b="-768"/>
          <a:stretch/>
        </p:blipFill>
        <p:spPr>
          <a:xfrm>
            <a:off x="11495" y="5204852"/>
            <a:ext cx="1573624" cy="1275030"/>
          </a:xfrm>
          <a:prstGeom prst="rect">
            <a:avLst/>
          </a:prstGeom>
        </p:spPr>
      </p:pic>
      <p:sp>
        <p:nvSpPr>
          <p:cNvPr id="24" name="Prostokąt zaokrąglony 23"/>
          <p:cNvSpPr/>
          <p:nvPr/>
        </p:nvSpPr>
        <p:spPr>
          <a:xfrm>
            <a:off x="5231387" y="4077881"/>
            <a:ext cx="3988561" cy="143502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</a:rPr>
              <a:t>Mazowsze regionalne </a:t>
            </a:r>
            <a:r>
              <a:rPr lang="pl-PL" altLang="pl-PL" sz="4000" dirty="0">
                <a:solidFill>
                  <a:schemeClr val="bg1"/>
                </a:solidFill>
                <a:latin typeface="Arial" panose="020B0604020202020204" pitchFamily="34" charset="0"/>
              </a:rPr>
              <a:t>338 mln zł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4734963" y="1917455"/>
            <a:ext cx="4477206" cy="12258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2400" dirty="0">
                <a:solidFill>
                  <a:schemeClr val="bg1"/>
                </a:solidFill>
                <a:latin typeface="Arial" panose="020B0604020202020204" pitchFamily="34" charset="0"/>
              </a:rPr>
              <a:t>Warszawa i okoliczne powiaty </a:t>
            </a:r>
            <a:r>
              <a:rPr lang="pl-PL" altLang="pl-PL" sz="4800" dirty="0">
                <a:solidFill>
                  <a:schemeClr val="bg1"/>
                </a:solidFill>
                <a:latin typeface="Arial" panose="020B0604020202020204" pitchFamily="34" charset="0"/>
              </a:rPr>
              <a:t>2 mld zł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70725" y="6514206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11</a:t>
            </a:fld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6" name="Strzałka w lewo 5"/>
          <p:cNvSpPr/>
          <p:nvPr/>
        </p:nvSpPr>
        <p:spPr>
          <a:xfrm>
            <a:off x="3268302" y="5148370"/>
            <a:ext cx="1466661" cy="729076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20637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932507" y="2788467"/>
            <a:ext cx="8437830" cy="191028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  <a:t>MAZOWSZE POZBAWIONE WARSZAWY NIE BĘDZIE MOGŁO BYĆ SOLIDARNE</a:t>
            </a:r>
            <a:b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  <a:t>Z SAMORZĄDAMI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70725" y="6471216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2">
                    <a:lumMod val="50000"/>
                  </a:schemeClr>
                </a:solidFill>
              </a:rPr>
              <a:pPr/>
              <a:t>12</a:t>
            </a:fld>
            <a:endParaRPr lang="pl-PL" altLang="pl-PL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22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28635"/>
          <a:stretch/>
        </p:blipFill>
        <p:spPr>
          <a:xfrm>
            <a:off x="1913205" y="1492692"/>
            <a:ext cx="5136883" cy="4954839"/>
          </a:xfrm>
          <a:prstGeom prst="rect">
            <a:avLst/>
          </a:prstGeom>
        </p:spPr>
      </p:pic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Warszawa 2019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6447531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5101" y="985838"/>
            <a:ext cx="8093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pl-PL" sz="2800" b="1" dirty="0">
                <a:latin typeface="Arial" panose="020B0604020202020204" pitchFamily="34" charset="0"/>
              </a:rPr>
              <a:t>Wydatki z budżetu województwa w 2019 r. 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4971256" y="1806773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Mazowiecki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regionalny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1,65 mld zł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-460823" y="412715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Warszawski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stołeczny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mld zł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505073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13</a:t>
            </a:fld>
            <a:endParaRPr lang="pl-PL" alt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160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28635"/>
          <a:stretch/>
        </p:blipFill>
        <p:spPr>
          <a:xfrm>
            <a:off x="1852517" y="1510819"/>
            <a:ext cx="5148358" cy="4947413"/>
          </a:xfrm>
          <a:prstGeom prst="rect">
            <a:avLst/>
          </a:prstGeom>
        </p:spPr>
      </p:pic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Warszawa 2019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6447531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74746" y="959143"/>
            <a:ext cx="8093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pl-PL" sz="2800" b="1" dirty="0">
                <a:latin typeface="Arial" panose="020B0604020202020204" pitchFamily="34" charset="0"/>
              </a:rPr>
              <a:t>Programy wsparcia w 2019 r. 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4971256" y="1855253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Mazowiecki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regionalny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mln zł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-490847" y="4197204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Warszawski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stołeczny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mln zł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14</a:t>
            </a:fld>
            <a:endParaRPr lang="pl-PL" alt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134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7" b="14739"/>
          <a:stretch/>
        </p:blipFill>
        <p:spPr>
          <a:xfrm>
            <a:off x="157580" y="2209540"/>
            <a:ext cx="4344403" cy="4172270"/>
          </a:xfrm>
          <a:prstGeom prst="rect">
            <a:avLst/>
          </a:prstGeom>
        </p:spPr>
      </p:pic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Warszawa 2019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6447531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2465" y="803357"/>
            <a:ext cx="79881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pl-PL" sz="2800" b="1" dirty="0">
                <a:latin typeface="Arial" panose="020B0604020202020204" pitchFamily="34" charset="0"/>
              </a:rPr>
              <a:t>Udział w podatkach a wydatki na inwestycje </a:t>
            </a:r>
            <a:br>
              <a:rPr lang="pl-PL" sz="2800" b="1" dirty="0">
                <a:latin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</a:rPr>
              <a:t>w podziale na podregiony w 2019 r.</a:t>
            </a:r>
          </a:p>
        </p:txBody>
      </p:sp>
      <p:sp>
        <p:nvSpPr>
          <p:cNvPr id="26" name="Prostokąt 21">
            <a:extLst>
              <a:ext uri="{FF2B5EF4-FFF2-40B4-BE49-F238E27FC236}">
                <a16:creationId xmlns:a16="http://schemas.microsoft.com/office/drawing/2014/main" id="{740411A9-ADC0-494B-8979-F421C1AD2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78195"/>
            <a:ext cx="461962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>
                <a:solidFill>
                  <a:srgbClr val="000000"/>
                </a:solidFill>
                <a:cs typeface="Arial" panose="020B0604020202020204" pitchFamily="34" charset="0"/>
              </a:rPr>
              <a:t>DOCHODY PODATKOWE</a:t>
            </a:r>
          </a:p>
        </p:txBody>
      </p:sp>
      <p:sp>
        <p:nvSpPr>
          <p:cNvPr id="27" name="Prostokąt 21">
            <a:extLst>
              <a:ext uri="{FF2B5EF4-FFF2-40B4-BE49-F238E27FC236}">
                <a16:creationId xmlns:a16="http://schemas.microsoft.com/office/drawing/2014/main" id="{740411A9-ADC0-494B-8979-F421C1AD2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62" y="1878195"/>
            <a:ext cx="461962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>
                <a:solidFill>
                  <a:srgbClr val="000000"/>
                </a:solidFill>
                <a:cs typeface="Arial" panose="020B0604020202020204" pitchFamily="34" charset="0"/>
              </a:rPr>
              <a:t>WYDATKI MAJĄTKOWE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86600" y="6501780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15</a:t>
            </a:fld>
            <a:endParaRPr lang="pl-PL" alt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 t="16842" b="14737"/>
          <a:stretch/>
        </p:blipFill>
        <p:spPr>
          <a:xfrm>
            <a:off x="4858135" y="2122601"/>
            <a:ext cx="4227512" cy="430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8540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3268301" y="2679826"/>
            <a:ext cx="6102035" cy="1461564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DOCHODY SPADNĄ – ZADANIA POZOSTANĄ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16</a:t>
            </a:fld>
            <a:endParaRPr lang="pl-PL" alt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8102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4057335" y="1927711"/>
            <a:ext cx="5169529" cy="71344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86 proc. powierzchni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-85210" y="1008979"/>
            <a:ext cx="6259673" cy="71646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Mazowsze regionalne to…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2741613" y="4396177"/>
            <a:ext cx="6566214" cy="6471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16 z 30 instytucji kultury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1217439" y="3564854"/>
            <a:ext cx="8199438" cy="71198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12 z 26 podmiotów leczniczych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1217950" y="2717016"/>
            <a:ext cx="8199438" cy="71198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76 proc. dróg wojewódzkich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4095695" y="5164509"/>
            <a:ext cx="5210285" cy="71198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ok. 790 km tras KM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-85210" y="5997723"/>
            <a:ext cx="4200807" cy="765215"/>
          </a:xfrm>
          <a:prstGeom prst="roundRect">
            <a:avLst/>
          </a:prstGeom>
          <a:solidFill>
            <a:srgbClr val="C51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I tylko </a:t>
            </a:r>
            <a:r>
              <a:rPr lang="pl-PL" altLang="pl-PL" sz="5400" dirty="0">
                <a:solidFill>
                  <a:schemeClr val="bg1"/>
                </a:solidFill>
                <a:latin typeface="Arial" panose="020B0604020202020204" pitchFamily="34" charset="0"/>
              </a:rPr>
              <a:t>13%</a:t>
            </a: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 CIT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3425" y="6492875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/>
              <a:pPr/>
              <a:t>17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4750195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2534969" y="2788467"/>
            <a:ext cx="6835367" cy="959668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  <a:t>PODZIAŁ GROZI UTRATĄ ŚRODKÓW UNIJNYCH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/>
              <a:pPr/>
              <a:t>18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3629430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4924175" y="2492743"/>
            <a:ext cx="4327860" cy="63374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  <a:t>Nowe strategie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3085722" y="3297209"/>
            <a:ext cx="6166313" cy="63374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  <a:t>Nowe dokumenty planistyczne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-688496" y="5446522"/>
            <a:ext cx="8672033" cy="1092452"/>
          </a:xfrm>
          <a:prstGeom prst="roundRect">
            <a:avLst/>
          </a:prstGeom>
          <a:solidFill>
            <a:srgbClr val="C51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  <a:t>Nawet kilka lat opóźnień w wydatkowaniu środków z UE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5744801" y="1686519"/>
            <a:ext cx="3521798" cy="63374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  <a:t>Nowe analizy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1674891" y="4089167"/>
            <a:ext cx="7577144" cy="63374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  <a:t>Nowe instytucje wdrażające środki UE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-615815" y="900559"/>
            <a:ext cx="2951609" cy="629503"/>
          </a:xfrm>
          <a:prstGeom prst="roundRect">
            <a:avLst/>
          </a:prstGeom>
          <a:solidFill>
            <a:srgbClr val="C51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  <a:t>Podział to: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95808" y="6492875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/>
              <a:pPr/>
              <a:t>19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098598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323850" y="2788467"/>
            <a:ext cx="9046487" cy="959668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l-PL" altLang="pl-PL" sz="3200" dirty="0">
                <a:solidFill>
                  <a:schemeClr val="bg1"/>
                </a:solidFill>
                <a:latin typeface="Arial" panose="020B0604020202020204" pitchFamily="34" charset="0"/>
              </a:rPr>
              <a:t>WSPARCIE UNIJNE JUŻ ZABEZPIECZONE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/>
              <a:pPr/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23012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altLang="pl-PL" sz="1200" dirty="0">
                <a:solidFill>
                  <a:schemeClr val="bg1"/>
                </a:solidFill>
                <a:latin typeface="Arial" panose="020B0604020202020204" pitchFamily="34" charset="0"/>
              </a:rPr>
              <a:t>Warszawa 2019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6447531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rostokąt 4">
            <a:extLst>
              <a:ext uri="{FF2B5EF4-FFF2-40B4-BE49-F238E27FC236}">
                <a16:creationId xmlns:a16="http://schemas.microsoft.com/office/drawing/2014/main" id="{9DC831A9-F2A6-4A96-9D0C-3074816E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974213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Podział województwa na jednostki NUTS</a:t>
            </a:r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D1EB7E26-7439-4C81-BE93-25F9478104DF}"/>
              </a:ext>
            </a:extLst>
          </p:cNvPr>
          <p:cNvGraphicFramePr>
            <a:graphicFrameLocks noGrp="1"/>
          </p:cNvGraphicFramePr>
          <p:nvPr/>
        </p:nvGraphicFramePr>
        <p:xfrm>
          <a:off x="190500" y="3798082"/>
          <a:ext cx="3230564" cy="224676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8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NUTS 1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NUTS 2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NUTS 3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31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Makroregion województwo mazowieckie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Warszawski stołeczny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Miasto Warszawa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Warszawski wschodni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Warszawski zachodni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Mazowiecki regionalny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rgbClr val="DE81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Radomski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rgbClr val="DE8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Ciechanowski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rgbClr val="DE8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Płocki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rgbClr val="DE8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Ostrołęcki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rgbClr val="DE8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Siedlecki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rgbClr val="DE8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Żyrardowski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31" marR="44431" marT="0" marB="0" anchor="ctr">
                    <a:solidFill>
                      <a:srgbClr val="DE8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" name="Prostokąt 27">
            <a:extLst>
              <a:ext uri="{FF2B5EF4-FFF2-40B4-BE49-F238E27FC236}">
                <a16:creationId xmlns:a16="http://schemas.microsoft.com/office/drawing/2014/main" id="{6F12D3E0-F0E9-486D-8567-C3E766B882C0}"/>
              </a:ext>
            </a:extLst>
          </p:cNvPr>
          <p:cNvSpPr/>
          <p:nvPr/>
        </p:nvSpPr>
        <p:spPr>
          <a:xfrm>
            <a:off x="164307" y="1786433"/>
            <a:ext cx="4392612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 1 stycznia 2018 r. województwo mazowieckie jest podzielone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 dwie jednostki statystyczne NUTS</a:t>
            </a:r>
            <a:r>
              <a:rPr kumimoji="0" lang="pl-PL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region Warszawski stołeczny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region Mazowiecki regionalny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988" r="3337" b="29080"/>
          <a:stretch/>
        </p:blipFill>
        <p:spPr>
          <a:xfrm>
            <a:off x="4277305" y="1444870"/>
            <a:ext cx="4729590" cy="4861196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086600" y="6514206"/>
            <a:ext cx="2057400" cy="365125"/>
          </a:xfrm>
        </p:spPr>
        <p:txBody>
          <a:bodyPr/>
          <a:lstStyle/>
          <a:p>
            <a:fld id="{BD551191-6D8C-4CA9-954E-F83084E1E170}" type="slidenum">
              <a:rPr lang="pl-PL" altLang="pl-PL" smtClean="0">
                <a:solidFill>
                  <a:schemeClr val="bg1"/>
                </a:solidFill>
              </a:rPr>
              <a:pPr/>
              <a:t>3</a:t>
            </a:fld>
            <a:endParaRPr lang="pl-PL" altLang="pl-PL" dirty="0">
              <a:solidFill>
                <a:schemeClr val="bg1"/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28635"/>
          <a:stretch/>
        </p:blipFill>
        <p:spPr>
          <a:xfrm>
            <a:off x="3481076" y="4158114"/>
            <a:ext cx="1956056" cy="188673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715351" y="4528169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Mazowiecki regionalny </a:t>
            </a:r>
          </a:p>
          <a:p>
            <a:pPr algn="ctr"/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60% UE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4036755" y="4885159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Warszawski</a:t>
            </a:r>
          </a:p>
          <a:p>
            <a:pPr algn="ctr"/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 stołeczny </a:t>
            </a:r>
          </a:p>
          <a:p>
            <a:pPr algn="ctr"/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156%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4964411" y="5207365"/>
            <a:ext cx="9466" cy="168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4607109" y="5218841"/>
            <a:ext cx="294953" cy="164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4484434" y="5377209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makroregion</a:t>
            </a:r>
          </a:p>
          <a:p>
            <a:pPr algn="ctr"/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 województwo mazowieckie</a:t>
            </a:r>
          </a:p>
          <a:p>
            <a:pPr algn="ctr"/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114%</a:t>
            </a:r>
          </a:p>
        </p:txBody>
      </p:sp>
    </p:spTree>
    <p:extLst>
      <p:ext uri="{BB962C8B-B14F-4D97-AF65-F5344CB8AC3E}">
        <p14:creationId xmlns:p14="http://schemas.microsoft.com/office/powerpoint/2010/main" val="30241903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91275" y="349032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Warszawa 2019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6447531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Prostokąt 2">
            <a:extLst>
              <a:ext uri="{FF2B5EF4-FFF2-40B4-BE49-F238E27FC236}">
                <a16:creationId xmlns:a16="http://schemas.microsoft.com/office/drawing/2014/main" id="{E6391A75-2C3B-4719-A65F-37F14DAE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8" y="6469063"/>
            <a:ext cx="54757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hangingPunct="0">
              <a:spcBef>
                <a:spcPct val="0"/>
              </a:spcBef>
              <a:buNone/>
              <a:defRPr/>
            </a:pPr>
            <a:r>
              <a:rPr kumimoji="0" lang="pl-PL" altLang="pl-PL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Źródło:  </a:t>
            </a:r>
            <a:r>
              <a:rPr lang="pl-PL" altLang="pl-PL" sz="900" b="1" i="1" kern="0" dirty="0">
                <a:solidFill>
                  <a:srgbClr val="FFFFFF"/>
                </a:solidFill>
              </a:rPr>
              <a:t>Ministerstwo Funduszy i Polityki Regionalnej</a:t>
            </a:r>
            <a:endParaRPr kumimoji="0" lang="pl-PL" altLang="pl-PL" sz="9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1331" y="4301773"/>
          <a:ext cx="3891286" cy="177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461">
                  <a:extLst>
                    <a:ext uri="{9D8B030D-6E8A-4147-A177-3AD203B41FA5}">
                      <a16:colId xmlns:a16="http://schemas.microsoft.com/office/drawing/2014/main" val="1007449379"/>
                    </a:ext>
                  </a:extLst>
                </a:gridCol>
                <a:gridCol w="1402825">
                  <a:extLst>
                    <a:ext uri="{9D8B030D-6E8A-4147-A177-3AD203B41FA5}">
                      <a16:colId xmlns:a16="http://schemas.microsoft.com/office/drawing/2014/main" val="1868256553"/>
                    </a:ext>
                  </a:extLst>
                </a:gridCol>
              </a:tblGrid>
              <a:tr h="43706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Regiony</a:t>
                      </a:r>
                    </a:p>
                  </a:txBody>
                  <a:tcPr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mld euro</a:t>
                      </a:r>
                    </a:p>
                  </a:txBody>
                  <a:tcPr anchor="ctr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377217"/>
                  </a:ext>
                </a:extLst>
              </a:tr>
              <a:tr h="303322">
                <a:tc>
                  <a:txBody>
                    <a:bodyPr/>
                    <a:lstStyle/>
                    <a:p>
                      <a:r>
                        <a:rPr lang="pl-PL" sz="1600" b="1" dirty="0"/>
                        <a:t>słabiej</a:t>
                      </a:r>
                      <a:r>
                        <a:rPr lang="pl-PL" sz="1600" b="1" baseline="0" dirty="0"/>
                        <a:t> rozwinięte</a:t>
                      </a:r>
                      <a:endParaRPr lang="pl-PL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51,7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70917"/>
                  </a:ext>
                </a:extLst>
              </a:tr>
              <a:tr h="303322">
                <a:tc>
                  <a:txBody>
                    <a:bodyPr/>
                    <a:lstStyle/>
                    <a:p>
                      <a:r>
                        <a:rPr lang="pl-PL" sz="1600" dirty="0"/>
                        <a:t>w okresie przejściowym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58042"/>
                  </a:ext>
                </a:extLst>
              </a:tr>
              <a:tr h="303322">
                <a:tc>
                  <a:txBody>
                    <a:bodyPr/>
                    <a:lstStyle/>
                    <a:p>
                      <a:r>
                        <a:rPr lang="pl-PL" sz="1600" b="1" dirty="0"/>
                        <a:t>lepiej rozwinięte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0,1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22763"/>
                  </a:ext>
                </a:extLst>
              </a:tr>
              <a:tr h="303322">
                <a:tc>
                  <a:txBody>
                    <a:bodyPr/>
                    <a:lstStyle/>
                    <a:p>
                      <a:r>
                        <a:rPr lang="pl-PL" sz="1600" dirty="0"/>
                        <a:t>ogółem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55,9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767947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760491" y="886719"/>
            <a:ext cx="77500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pl-PL" sz="2800" b="1" dirty="0">
                <a:latin typeface="Arial" panose="020B0604020202020204" pitchFamily="34" charset="0"/>
              </a:rPr>
              <a:t>Alokacja na kategorie regionów </a:t>
            </a:r>
            <a:br>
              <a:rPr lang="pl-PL" sz="2800" b="1" dirty="0">
                <a:latin typeface="Arial" panose="020B0604020202020204" pitchFamily="34" charset="0"/>
              </a:rPr>
            </a:br>
            <a:endParaRPr lang="pl-PL" sz="2800" b="1" dirty="0">
              <a:latin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5672" y="1935473"/>
            <a:ext cx="39536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altLang="pl-PL" sz="1600" b="1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Poziomy dofinansowania: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1600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Regiony słabiej rozwinięte </a:t>
            </a:r>
            <a:br>
              <a:rPr lang="pl-PL" altLang="pl-PL" sz="1600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</a:br>
            <a:r>
              <a:rPr lang="pl-PL" altLang="pl-PL" sz="1600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oraz Fundusz Spójności </a:t>
            </a:r>
            <a:br>
              <a:rPr lang="pl-PL" altLang="pl-PL" sz="1600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</a:br>
            <a:r>
              <a:rPr lang="pl-PL" altLang="pl-PL" sz="1600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(region mazowiecki regionalny) – 85%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Regiony lepiej rozwinięte </a:t>
            </a:r>
            <a:br>
              <a:rPr lang="pl-PL" sz="1600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(region warszawski stołeczny) – 50%</a:t>
            </a:r>
            <a:endParaRPr lang="pl-PL" altLang="pl-PL" sz="1600" dirty="0">
              <a:latin typeface="Arial" panose="020B0604020202020204" pitchFamily="34" charset="0"/>
              <a:ea typeface="Lato Medium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2654" r="14827" b="3469"/>
          <a:stretch/>
        </p:blipFill>
        <p:spPr>
          <a:xfrm>
            <a:off x="4102617" y="1450427"/>
            <a:ext cx="5041383" cy="47033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74" y="5415032"/>
            <a:ext cx="1750092" cy="738743"/>
          </a:xfrm>
          <a:prstGeom prst="rect">
            <a:avLst/>
          </a:prstGeom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70725" y="6492875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4</a:t>
            </a:fld>
            <a:endParaRPr lang="pl-PL" alt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603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3">
            <a:extLst>
              <a:ext uri="{FF2B5EF4-FFF2-40B4-BE49-F238E27FC236}">
                <a16:creationId xmlns:a16="http://schemas.microsoft.com/office/drawing/2014/main" id="{0804972D-D072-4DAD-A5C1-4F9DE26BD5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36E491-D82E-4FBA-81CC-E94566FBDD80}" type="slidenum">
              <a:rPr lang="pl-PL" altLang="pl-PL" smtClean="0"/>
              <a:pPr/>
              <a:t>5</a:t>
            </a:fld>
            <a:endParaRPr lang="pl-PL" altLang="pl-PL"/>
          </a:p>
        </p:txBody>
      </p:sp>
      <p:sp>
        <p:nvSpPr>
          <p:cNvPr id="21507" name="Symbol zastępczy stopki 5">
            <a:extLst>
              <a:ext uri="{FF2B5EF4-FFF2-40B4-BE49-F238E27FC236}">
                <a16:creationId xmlns:a16="http://schemas.microsoft.com/office/drawing/2014/main" id="{4B06A835-7978-4E5B-A551-FC9EE8684E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500563" y="6492875"/>
            <a:ext cx="3095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Warszawa, luty 2021 r.</a:t>
            </a:r>
          </a:p>
        </p:txBody>
      </p:sp>
      <p:pic>
        <p:nvPicPr>
          <p:cNvPr id="21508" name="Obraz 4">
            <a:extLst>
              <a:ext uri="{FF2B5EF4-FFF2-40B4-BE49-F238E27FC236}">
                <a16:creationId xmlns:a16="http://schemas.microsoft.com/office/drawing/2014/main" id="{F0C9B734-A810-4219-85DE-B8991A0A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0941" r="5113" b="3381"/>
          <a:stretch>
            <a:fillRect/>
          </a:stretch>
        </p:blipFill>
        <p:spPr bwMode="auto">
          <a:xfrm>
            <a:off x="395288" y="908050"/>
            <a:ext cx="835342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pole tekstowe 5">
            <a:extLst>
              <a:ext uri="{FF2B5EF4-FFF2-40B4-BE49-F238E27FC236}">
                <a16:creationId xmlns:a16="http://schemas.microsoft.com/office/drawing/2014/main" id="{EE0BD09C-55A3-4787-AE8D-B5D40B740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021388"/>
            <a:ext cx="3930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00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MINISTERSTWO FUNDUSZY I POLITYKI REGIONALNEJ 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9DBF613-DF9C-479B-A1CA-16FD3909D8A0}"/>
              </a:ext>
            </a:extLst>
          </p:cNvPr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9B2C111A-B9B5-405E-8D9F-9C43433309EB}"/>
              </a:ext>
            </a:extLst>
          </p:cNvPr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DC84DDF0-F96A-4F63-9B36-5697A43DFA94}"/>
              </a:ext>
            </a:extLst>
          </p:cNvPr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F67CA821-C4D6-493F-B182-8B23BB8A5164}"/>
              </a:ext>
            </a:extLst>
          </p:cNvPr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4A8953B-C418-491E-ADB8-8868FC44D930}"/>
              </a:ext>
            </a:extLst>
          </p:cNvPr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8C6327DA-C3D1-4C5A-8A7C-DA9ECFD772B8}"/>
              </a:ext>
            </a:extLst>
          </p:cNvPr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22DADA3D-DE7A-485D-B120-5F4C90500C5B}"/>
              </a:ext>
            </a:extLst>
          </p:cNvPr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5554C43-D4D8-4B98-B0A2-70D1780966C8}"/>
              </a:ext>
            </a:extLst>
          </p:cNvPr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223FFABD-7644-40DA-BDE7-376F55698D90}"/>
              </a:ext>
            </a:extLst>
          </p:cNvPr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Warszawa 2019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-24060" y="6443662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33873" y="806450"/>
            <a:ext cx="8564477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pl-PL" sz="2000" b="1" dirty="0">
                <a:latin typeface="Arial" panose="020B0604020202020204" pitchFamily="34" charset="0"/>
              </a:rPr>
              <a:t>Alokacja dla Programu Regionalnego:</a:t>
            </a:r>
          </a:p>
          <a:p>
            <a:pPr algn="ctr" eaLnBrk="0" hangingPunct="0">
              <a:spcBef>
                <a:spcPct val="0"/>
              </a:spcBef>
            </a:pPr>
            <a:r>
              <a:rPr lang="pl-PL" sz="2000" b="1" dirty="0">
                <a:latin typeface="Arial" panose="020B0604020202020204" pitchFamily="34" charset="0"/>
              </a:rPr>
              <a:t>Fundusze Europejskie dla Mazowsza 2021-2027</a:t>
            </a:r>
          </a:p>
          <a:p>
            <a:pPr algn="ctr" eaLnBrk="0" hangingPunct="0">
              <a:spcBef>
                <a:spcPct val="0"/>
              </a:spcBef>
            </a:pPr>
            <a:r>
              <a:rPr lang="pl-PL" sz="1500" dirty="0">
                <a:latin typeface="Arial" panose="020B0604020202020204" pitchFamily="34" charset="0"/>
              </a:rPr>
              <a:t>Propozycja zawarta w Umowie Partnerstwa</a:t>
            </a:r>
            <a:br>
              <a:rPr lang="pl-PL" sz="2800" b="1" dirty="0">
                <a:latin typeface="Arial" panose="020B0604020202020204" pitchFamily="34" charset="0"/>
              </a:rPr>
            </a:br>
            <a:endParaRPr lang="pl-PL" sz="2800" b="1" dirty="0">
              <a:latin typeface="Arial" panose="020B0604020202020204" pitchFamily="34" charset="0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70725" y="6492875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6</a:t>
            </a:fld>
            <a:endParaRPr lang="pl-PL" altLang="pl-PL" dirty="0">
              <a:solidFill>
                <a:schemeClr val="bg1"/>
              </a:solidFill>
            </a:endParaRPr>
          </a:p>
        </p:txBody>
      </p:sp>
      <p:graphicFrame>
        <p:nvGraphicFramePr>
          <p:cNvPr id="25" name="Wykres 24">
            <a:extLst>
              <a:ext uri="{FF2B5EF4-FFF2-40B4-BE49-F238E27FC236}">
                <a16:creationId xmlns:a16="http://schemas.microsoft.com/office/drawing/2014/main" id="{3A2CC6E8-2071-409B-81AF-33380C786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05375"/>
              </p:ext>
            </p:extLst>
          </p:nvPr>
        </p:nvGraphicFramePr>
        <p:xfrm>
          <a:off x="252000" y="1796995"/>
          <a:ext cx="8574500" cy="469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96362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Warszawa 2019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6447531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Prostokąt 2">
            <a:extLst>
              <a:ext uri="{FF2B5EF4-FFF2-40B4-BE49-F238E27FC236}">
                <a16:creationId xmlns:a16="http://schemas.microsoft.com/office/drawing/2014/main" id="{E6391A75-2C3B-4719-A65F-37F14DAE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8" y="6469063"/>
            <a:ext cx="54757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hangingPunct="0">
              <a:spcBef>
                <a:spcPct val="0"/>
              </a:spcBef>
              <a:buNone/>
              <a:defRPr/>
            </a:pPr>
            <a:r>
              <a:rPr kumimoji="0" lang="pl-PL" altLang="pl-PL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Źródło:  </a:t>
            </a:r>
            <a:r>
              <a:rPr lang="pl-PL" altLang="pl-PL" sz="900" b="1" i="1" kern="0" dirty="0">
                <a:solidFill>
                  <a:srgbClr val="FFFFFF"/>
                </a:solidFill>
              </a:rPr>
              <a:t>Ministerstwo Funduszy i Polityki Regionalnej</a:t>
            </a:r>
            <a:endParaRPr kumimoji="0" lang="pl-PL" altLang="pl-PL" sz="9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850" y="886719"/>
            <a:ext cx="85026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pl-PL" sz="2800" b="1" dirty="0">
                <a:latin typeface="Arial" panose="020B0604020202020204" pitchFamily="34" charset="0"/>
              </a:rPr>
              <a:t>Alokacja dla Programu Regionalnego:</a:t>
            </a:r>
          </a:p>
          <a:p>
            <a:pPr algn="ctr" eaLnBrk="0" hangingPunct="0">
              <a:spcBef>
                <a:spcPct val="0"/>
              </a:spcBef>
            </a:pPr>
            <a:r>
              <a:rPr lang="pl-PL" sz="2800" b="1" dirty="0">
                <a:latin typeface="Arial" panose="020B0604020202020204" pitchFamily="34" charset="0"/>
              </a:rPr>
              <a:t>Fundusze Europejskie dla Mazowsza 2021-2027</a:t>
            </a:r>
          </a:p>
        </p:txBody>
      </p:sp>
      <p:sp>
        <p:nvSpPr>
          <p:cNvPr id="7" name="Prostokąt 6"/>
          <p:cNvSpPr/>
          <p:nvPr/>
        </p:nvSpPr>
        <p:spPr>
          <a:xfrm>
            <a:off x="323850" y="2105774"/>
            <a:ext cx="825491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pl-PL" altLang="pl-PL" b="1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NUTS 1 Makroregion województwo mazowieckie otrzymał 1 669 mln euro (</a:t>
            </a:r>
            <a:r>
              <a:rPr lang="pl-PL" altLang="pl-PL" b="1" u="sng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79,9% alokacji RPO WM 2014-2020</a:t>
            </a:r>
            <a:r>
              <a:rPr lang="pl-PL" altLang="pl-PL" b="1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) na kontynuację programu regionalnego w lata 2021-2027, z czego: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altLang="pl-PL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NUTS 2 Mazowiecki regionalny – 1 557 500 000 euro,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altLang="pl-PL" dirty="0">
                <a:latin typeface="Arial" panose="020B0604020202020204" pitchFamily="34" charset="0"/>
                <a:ea typeface="Lato Medium"/>
                <a:cs typeface="Arial" panose="020B0604020202020204" pitchFamily="34" charset="0"/>
              </a:rPr>
              <a:t>NUTS 2 Warszawski stołeczny – 111 500 000 euro.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Arial" panose="020B0604020202020204" pitchFamily="34" charset="0"/>
              <a:ea typeface="Lato Medium"/>
              <a:cs typeface="Arial" panose="020B0604020202020204" pitchFamily="34" charset="0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70725" y="6492875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7</a:t>
            </a:fld>
            <a:endParaRPr lang="pl-PL" altLang="pl-PL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8FD3DD-F409-4E96-8644-FB2AD0E30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8" t="-630" r="20277" b="630"/>
          <a:stretch/>
        </p:blipFill>
        <p:spPr>
          <a:xfrm>
            <a:off x="5872956" y="3562866"/>
            <a:ext cx="2768600" cy="2743200"/>
          </a:xfrm>
          <a:prstGeom prst="rect">
            <a:avLst/>
          </a:prstGeom>
        </p:spPr>
      </p:pic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0F94DB6D-19D7-4A66-AF4D-3922C18B2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7173"/>
              </p:ext>
            </p:extLst>
          </p:nvPr>
        </p:nvGraphicFramePr>
        <p:xfrm>
          <a:off x="403362" y="4600463"/>
          <a:ext cx="5112248" cy="94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248">
                  <a:extLst>
                    <a:ext uri="{9D8B030D-6E8A-4147-A177-3AD203B41FA5}">
                      <a16:colId xmlns:a16="http://schemas.microsoft.com/office/drawing/2014/main" val="361445013"/>
                    </a:ext>
                  </a:extLst>
                </a:gridCol>
              </a:tblGrid>
              <a:tr h="529077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pl-PL" altLang="pl-PL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/>
                          <a:cs typeface="Arial" panose="020B0604020202020204" pitchFamily="34" charset="0"/>
                        </a:rPr>
                        <a:t>Dodatkowo NUTS 2 Mazowiecki Regionalny objęty będzie Programem Operacyjnym Polska Wschodnia 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pl-PL" altLang="pl-PL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/>
                          <a:cs typeface="Arial" panose="020B0604020202020204" pitchFamily="34" charset="0"/>
                        </a:rPr>
                        <a:t>(alokacja 2,5 mld EUR)</a:t>
                      </a:r>
                    </a:p>
                    <a:p>
                      <a:endParaRPr lang="pl-PL" dirty="0"/>
                    </a:p>
                  </a:txBody>
                  <a:tcPr>
                    <a:solidFill>
                      <a:srgbClr val="FBA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38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8120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Warszawa 2019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6447531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Prostokąt 2">
            <a:extLst>
              <a:ext uri="{FF2B5EF4-FFF2-40B4-BE49-F238E27FC236}">
                <a16:creationId xmlns:a16="http://schemas.microsoft.com/office/drawing/2014/main" id="{E6391A75-2C3B-4719-A65F-37F14DAE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8" y="6469063"/>
            <a:ext cx="54757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hangingPunct="0">
              <a:spcBef>
                <a:spcPct val="0"/>
              </a:spcBef>
              <a:buNone/>
              <a:defRPr/>
            </a:pPr>
            <a:endParaRPr kumimoji="0" lang="pl-PL" altLang="pl-PL" sz="9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850" y="886719"/>
            <a:ext cx="85644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pl-PL" sz="2800" b="1" dirty="0">
                <a:latin typeface="Arial" panose="020B0604020202020204" pitchFamily="34" charset="0"/>
              </a:rPr>
              <a:t>Mazowsze regionalne liderem wzrostu </a:t>
            </a:r>
            <a:br>
              <a:rPr lang="pl-PL" sz="2800" b="1" dirty="0">
                <a:latin typeface="Arial" panose="020B0604020202020204" pitchFamily="34" charset="0"/>
              </a:rPr>
            </a:br>
            <a:endParaRPr lang="pl-PL" sz="2800" b="1" dirty="0">
              <a:latin typeface="Arial" panose="020B0604020202020204" pitchFamily="34" charset="0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70725" y="6492875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>
                <a:solidFill>
                  <a:schemeClr val="bg1"/>
                </a:solidFill>
              </a:rPr>
              <a:pPr/>
              <a:t>8</a:t>
            </a:fld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C84B300-FB35-4D9F-BAD9-3B525074B08C}"/>
              </a:ext>
            </a:extLst>
          </p:cNvPr>
          <p:cNvSpPr txBox="1"/>
          <p:nvPr/>
        </p:nvSpPr>
        <p:spPr>
          <a:xfrm>
            <a:off x="323850" y="2088403"/>
            <a:ext cx="85026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/>
              <a:t>Główny Urząd Statystyczny, „Wstępne szacunki produktu krajowego brutto w przekroju regionów w 2019 roku” [dokument opublikowano 31 grudnia 2020 r.]: 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pl-PL" sz="1600" dirty="0"/>
          </a:p>
          <a:p>
            <a:pPr algn="just">
              <a:spcAft>
                <a:spcPts val="1200"/>
              </a:spcAft>
            </a:pPr>
            <a:r>
              <a:rPr lang="pl-PL" sz="1600" i="1" dirty="0"/>
              <a:t>W 2019 roku we wszystkich regionach odnotowano wzrost produktu krajowego brutto w cenach bieżących w porównaniu z 2018 rokiem, przy czym największy w regionie mazowieckim regionalnym – o 9,7%</a:t>
            </a:r>
          </a:p>
          <a:p>
            <a:pPr algn="just">
              <a:spcAft>
                <a:spcPts val="1200"/>
              </a:spcAft>
            </a:pPr>
            <a:endParaRPr lang="pl-PL" sz="1600" i="1" u="sng" dirty="0"/>
          </a:p>
          <a:p>
            <a:pPr algn="just">
              <a:spcAft>
                <a:spcPts val="1200"/>
              </a:spcAft>
            </a:pPr>
            <a:endParaRPr lang="pl-PL" sz="1600" i="1" u="sng" dirty="0"/>
          </a:p>
          <a:p>
            <a:pPr algn="just">
              <a:spcAft>
                <a:spcPts val="1200"/>
              </a:spcAft>
            </a:pPr>
            <a:r>
              <a:rPr lang="pl-PL" sz="1600" i="1" dirty="0"/>
              <a:t>Źródło: </a:t>
            </a:r>
            <a:r>
              <a:rPr lang="pl-PL" sz="1600" i="1" dirty="0">
                <a:hlinkClick r:id="rId3"/>
              </a:rPr>
              <a:t>https://stat.gov.pl/obszary-tematyczne/rachunki-narodowe/rachunki-regionalne/wstepne-szacunki-produktu-krajowego-brutto-w-przekroju-regionow-w-2019-roku,8,3.html</a:t>
            </a:r>
            <a:r>
              <a:rPr lang="pl-PL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9653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2006599" y="2679826"/>
            <a:ext cx="7363737" cy="1461564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pl-PL" altLang="pl-PL" sz="3600" dirty="0">
                <a:solidFill>
                  <a:schemeClr val="bg1"/>
                </a:solidFill>
                <a:latin typeface="Arial" panose="020B0604020202020204" pitchFamily="34" charset="0"/>
              </a:rPr>
              <a:t>WARSZAWA IMPULSEM ROZWOJOWYM MAZOWSZA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70725" y="6492875"/>
            <a:ext cx="2057400" cy="365125"/>
          </a:xfrm>
        </p:spPr>
        <p:txBody>
          <a:bodyPr/>
          <a:lstStyle/>
          <a:p>
            <a:fld id="{E1308284-3295-4190-9298-28C42C3FD421}" type="slidenum">
              <a:rPr lang="pl-PL" altLang="pl-PL" smtClean="0"/>
              <a:pPr/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394336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6830</TotalTime>
  <Words>597</Words>
  <Application>Microsoft Office PowerPoint</Application>
  <PresentationFormat>Pokaz na ekranie (4:3)</PresentationFormat>
  <Paragraphs>152</Paragraphs>
  <Slides>19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Urząd Marszałkowski Województwa Mazowieckiego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Włodarska Katarzyna</dc:creator>
  <cp:lastModifiedBy>Samsel Beata</cp:lastModifiedBy>
  <cp:revision>583</cp:revision>
  <cp:lastPrinted>2021-02-10T09:14:17Z</cp:lastPrinted>
  <dcterms:created xsi:type="dcterms:W3CDTF">2019-03-14T12:26:08Z</dcterms:created>
  <dcterms:modified xsi:type="dcterms:W3CDTF">2021-02-10T10:01:53Z</dcterms:modified>
</cp:coreProperties>
</file>